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94"/>
  </p:normalViewPr>
  <p:slideViewPr>
    <p:cSldViewPr>
      <p:cViewPr varScale="1">
        <p:scale>
          <a:sx n="129" d="100"/>
          <a:sy n="129" d="100"/>
        </p:scale>
        <p:origin x="13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Cam 2: Dannedd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E304-963B-8D4A-9E23-54265A72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Calsiwm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884C-2F2D-2E42-8D7B-332ACD62B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520280"/>
          </a:xfrm>
        </p:spPr>
        <p:txBody>
          <a:bodyPr/>
          <a:lstStyle/>
          <a:p>
            <a:r>
              <a:rPr lang="cy-GB" dirty="0"/>
              <a:t>Mae calsiwm yn bwysig iawn ar gyfer esgyrn a dannedd iach.</a:t>
            </a:r>
            <a:endParaRPr lang="en-GB" dirty="0"/>
          </a:p>
          <a:p>
            <a:r>
              <a:rPr lang="cy-GB" dirty="0"/>
              <a:t>Mae cynhyrchion llaeth yn cynnwys calsiwm.</a:t>
            </a:r>
            <a:endParaRPr lang="en-GB" dirty="0"/>
          </a:p>
          <a:p>
            <a:r>
              <a:rPr lang="cy-GB" dirty="0"/>
              <a:t>Faint o gynhyrchion llaeth </a:t>
            </a:r>
            <a:br>
              <a:rPr lang="cy-GB" dirty="0"/>
            </a:br>
            <a:r>
              <a:rPr lang="cy-GB" dirty="0"/>
              <a:t>allwch chi feddwl </a:t>
            </a:r>
            <a:br>
              <a:rPr lang="cy-GB" dirty="0"/>
            </a:br>
            <a:r>
              <a:rPr lang="cy-GB" dirty="0"/>
              <a:t>amdanynt?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04C5A3-5563-2343-A551-3FD86AC7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743906" cy="2495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75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E462-718E-534A-8889-F665D899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36712"/>
            <a:ext cx="7128792" cy="720080"/>
          </a:xfrm>
        </p:spPr>
        <p:txBody>
          <a:bodyPr>
            <a:normAutofit/>
          </a:bodyPr>
          <a:lstStyle/>
          <a:p>
            <a:r>
              <a:rPr lang="cy-GB" sz="3200" dirty="0"/>
              <a:t>Cynhyrchion llaeth ar gyfer gwên iach!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B4F2B4-7757-9640-8CFC-A427601D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544283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E8464F4-379A-7046-81ED-A1B76ECA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266196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E1F2-C435-F648-9574-1B56F12F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628800"/>
            <a:ext cx="2268252" cy="4392488"/>
          </a:xfrm>
        </p:spPr>
        <p:txBody>
          <a:bodyPr/>
          <a:lstStyle/>
          <a:p>
            <a:pPr lvl="1"/>
            <a:r>
              <a:rPr lang="cy-GB" dirty="0"/>
              <a:t>Llaeth</a:t>
            </a:r>
            <a:endParaRPr lang="en-GB" dirty="0"/>
          </a:p>
          <a:p>
            <a:pPr lvl="1"/>
            <a:r>
              <a:rPr lang="cy-GB" dirty="0"/>
              <a:t>Menyn</a:t>
            </a:r>
            <a:endParaRPr lang="en-GB" dirty="0"/>
          </a:p>
          <a:p>
            <a:pPr lvl="1"/>
            <a:r>
              <a:rPr lang="cy-GB" dirty="0"/>
              <a:t>Hufen</a:t>
            </a:r>
            <a:endParaRPr lang="en-GB" dirty="0"/>
          </a:p>
          <a:p>
            <a:pPr lvl="1"/>
            <a:r>
              <a:rPr lang="cy-GB" dirty="0"/>
              <a:t>Caws</a:t>
            </a:r>
            <a:endParaRPr lang="en-GB" dirty="0"/>
          </a:p>
          <a:p>
            <a:pPr lvl="1"/>
            <a:r>
              <a:rPr lang="cy-GB" dirty="0"/>
              <a:t>Iogwrt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10728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F1496-0F03-A749-8627-4C356730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dysgu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88544-91FF-B047-992F-1C65CA69E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Nodi’r gwahanol fathau o ddannedd dynol a’u swyddogaethau syml</a:t>
            </a:r>
            <a:endParaRPr lang="en-GB" dirty="0"/>
          </a:p>
          <a:p>
            <a:r>
              <a:rPr lang="cy-GB" dirty="0"/>
              <a:t>Yn ystod y wers hon byddwn yn dysgu popeth am ddannedd a sut i’w cadw’n iach. </a:t>
            </a:r>
          </a:p>
          <a:p>
            <a:r>
              <a:rPr lang="cy-GB" dirty="0"/>
              <a:t>Byddwn yn defnyddio’r dysgu </a:t>
            </a:r>
            <a:br>
              <a:rPr lang="cy-GB" dirty="0"/>
            </a:br>
            <a:r>
              <a:rPr lang="cy-GB" dirty="0"/>
              <a:t>hwn i’n helpu i ddatblygu ein </a:t>
            </a:r>
            <a:br>
              <a:rPr lang="cy-GB" dirty="0"/>
            </a:br>
            <a:r>
              <a:rPr lang="cy-GB" dirty="0"/>
              <a:t>cynhyrchion bwyd sy’n llawn </a:t>
            </a:r>
            <a:br>
              <a:rPr lang="cy-GB" dirty="0"/>
            </a:br>
            <a:r>
              <a:rPr lang="cy-GB" dirty="0"/>
              <a:t>calsiwm yng ngham nesaf y prosiect</a:t>
            </a:r>
            <a:r>
              <a:rPr lang="en-GB" dirty="0"/>
              <a:t>.</a:t>
            </a:r>
            <a:endParaRPr lang="cy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0A93A39-4A4F-6943-9803-8931AA4C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6372200" y="2978131"/>
            <a:ext cx="1944216" cy="311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0F3A-389F-2E4F-A7E7-1E3F5CA9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80720" cy="720080"/>
          </a:xfrm>
        </p:spPr>
        <p:txBody>
          <a:bodyPr>
            <a:noAutofit/>
          </a:bodyPr>
          <a:lstStyle/>
          <a:p>
            <a:r>
              <a:rPr lang="cy-GB" sz="2800" dirty="0"/>
              <a:t>Gadewch i ni gynhesu ein hymennydd gyda ras gyfnewid fertigol!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117172-AA7E-974F-AF45-209FF6F1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615481" cy="40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08BC3586-BF29-0444-9CE9-CF697995BB8C}"/>
              </a:ext>
            </a:extLst>
          </p:cNvPr>
          <p:cNvSpPr/>
          <p:nvPr/>
        </p:nvSpPr>
        <p:spPr>
          <a:xfrm>
            <a:off x="899592" y="2204864"/>
            <a:ext cx="3888432" cy="3600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BFB20-EE54-CD42-B3A7-B497AAE3102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80146">
            <a:off x="1767361" y="3275133"/>
            <a:ext cx="1834467" cy="1470160"/>
          </a:xfrm>
        </p:spPr>
        <p:txBody>
          <a:bodyPr>
            <a:normAutofit/>
          </a:bodyPr>
          <a:lstStyle/>
          <a:p>
            <a:pPr algn="ctr"/>
            <a:r>
              <a:rPr lang="cy-GB" sz="1600" dirty="0">
                <a:solidFill>
                  <a:schemeClr val="bg1"/>
                </a:solidFill>
              </a:rPr>
              <a:t>Gweithiwch fel tîm cyfnewid, i labelu’r diagram gyda phopeth y gallwch ei gofio mor gyflym ag y gallwch!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endParaRPr lang="cy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DC11-6A59-9A45-BB84-4A3708DD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ein dannedd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27DD-ED11-EC4A-9B3A-109F1C9B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2800" dirty="0"/>
              <a:t>Defnyddiwch y drych i archwilio’ch dannedd:</a:t>
            </a:r>
            <a:endParaRPr lang="en-GB" sz="2800" dirty="0"/>
          </a:p>
          <a:p>
            <a:pPr lvl="1"/>
            <a:r>
              <a:rPr lang="cy-GB" sz="2800" dirty="0"/>
              <a:t>Faint sydd gennych chi?</a:t>
            </a:r>
            <a:endParaRPr lang="en-GB" sz="2800" dirty="0"/>
          </a:p>
          <a:p>
            <a:pPr lvl="1"/>
            <a:r>
              <a:rPr lang="cy-GB" sz="2800" dirty="0"/>
              <a:t>Faint o ddannedd siâp gwahanol </a:t>
            </a:r>
            <a:br>
              <a:rPr lang="cy-GB" sz="2800" dirty="0"/>
            </a:br>
            <a:r>
              <a:rPr lang="cy-GB" sz="2800" dirty="0"/>
              <a:t>allwch chi eu gweld?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47E5B-80AD-5246-86A1-6315DD30E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6372200" y="2060848"/>
            <a:ext cx="1944216" cy="311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4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6222-98FB-7D42-92C5-AF6B5980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Blaenddannedd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E69D-3835-B842-A4F9-918BB42D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2800" dirty="0"/>
              <a:t>Mae’r blaenddannedd ym mlaen eich ceg.</a:t>
            </a:r>
            <a:endParaRPr lang="en-GB" sz="2800" dirty="0"/>
          </a:p>
          <a:p>
            <a:r>
              <a:rPr lang="cy-GB" sz="2800" dirty="0"/>
              <a:t>Fe’u defnyddir ar gyfer brathu darnau o fwyd a dechrau eu cnoi.</a:t>
            </a:r>
            <a:r>
              <a:rPr lang="en-GB" sz="2800" dirty="0"/>
              <a:t> </a:t>
            </a:r>
            <a:endParaRPr lang="cy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33DD6-27CF-F940-B71D-350363B9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856183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F962A4-7AAB-BD4D-B32C-61CCAED87FAC}"/>
              </a:ext>
            </a:extLst>
          </p:cNvPr>
          <p:cNvCxnSpPr>
            <a:cxnSpLocks/>
          </p:cNvCxnSpPr>
          <p:nvPr/>
        </p:nvCxnSpPr>
        <p:spPr>
          <a:xfrm flipH="1">
            <a:off x="2411760" y="1484784"/>
            <a:ext cx="1872208" cy="79208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7A70-7431-D24E-A0C1-42308EDB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Dannedd llygad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CE00-AFE1-8040-A560-B9159763E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2800" dirty="0"/>
              <a:t>Mae’r blaenddannedd ar ochrau eich ceg. Maen nhw’n fwy pigfain na blaenddannedd.</a:t>
            </a:r>
            <a:endParaRPr lang="en-GB" sz="2800" dirty="0"/>
          </a:p>
          <a:p>
            <a:r>
              <a:rPr lang="cy-GB" sz="2800" dirty="0"/>
              <a:t>Fe’u defnyddir ar gyfer torri a rhwygo bwyd</a:t>
            </a:r>
            <a:r>
              <a:rPr lang="en-GB" sz="2800" dirty="0"/>
              <a:t>.</a:t>
            </a:r>
            <a:endParaRPr lang="cy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7D96A-A9DB-814B-9C4D-E0A57D483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856183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24D2EC-BB29-D646-A330-421E88068D03}"/>
              </a:ext>
            </a:extLst>
          </p:cNvPr>
          <p:cNvCxnSpPr>
            <a:cxnSpLocks/>
          </p:cNvCxnSpPr>
          <p:nvPr/>
        </p:nvCxnSpPr>
        <p:spPr>
          <a:xfrm flipH="1">
            <a:off x="2843808" y="1484784"/>
            <a:ext cx="1440160" cy="108012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32A8-2852-C246-B06D-823800B4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Cilddannedd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CC2D-01C6-DE48-97E8-E21861108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Mae’r Cilddannedd yng nghefn eich ceg. Maen nhw’n fwy o faint ac yn fwy gwastad na’ch dannedd eraill.</a:t>
            </a:r>
            <a:endParaRPr lang="en-GB" dirty="0"/>
          </a:p>
          <a:p>
            <a:r>
              <a:rPr lang="cy-GB" dirty="0"/>
              <a:t>Fe’u defnyddir ar gyfer gwasgu a malu bwyd</a:t>
            </a:r>
            <a:r>
              <a:rPr lang="en-GB" dirty="0"/>
              <a:t>.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EED64-6936-0845-9BEF-E1B683E8A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856183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17E9A3-1968-5645-BDDD-924B74D1401C}"/>
              </a:ext>
            </a:extLst>
          </p:cNvPr>
          <p:cNvCxnSpPr>
            <a:cxnSpLocks/>
          </p:cNvCxnSpPr>
          <p:nvPr/>
        </p:nvCxnSpPr>
        <p:spPr>
          <a:xfrm flipH="1">
            <a:off x="3059832" y="1484784"/>
            <a:ext cx="1224136" cy="194421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B9C0-6D30-1946-B4B8-79AD6CB8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Plotio map dannedd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BC65-988C-104D-A1D5-BDC047BBA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4644516" cy="4392488"/>
          </a:xfrm>
        </p:spPr>
        <p:txBody>
          <a:bodyPr/>
          <a:lstStyle/>
          <a:p>
            <a:r>
              <a:rPr lang="cy-GB" dirty="0"/>
              <a:t>Defnyddiwch y drych i’ch helpu chi i blotio map o’ch dannedd.</a:t>
            </a:r>
            <a:endParaRPr lang="en-GB" dirty="0"/>
          </a:p>
          <a:p>
            <a:r>
              <a:rPr lang="cy-GB" dirty="0"/>
              <a:t>Cofiwch adnabod a labelu’r gwahanol fathau o ddannedd ac egluro beth yw eu swyddi.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49E0A9-53EC-8440-893D-099ABEAF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t="26326" r="55369" b="19132"/>
          <a:stretch/>
        </p:blipFill>
        <p:spPr bwMode="auto">
          <a:xfrm>
            <a:off x="5652120" y="1628799"/>
            <a:ext cx="2376264" cy="417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B3380-3AEC-7548-9583-A3A35A21C417}"/>
              </a:ext>
            </a:extLst>
          </p:cNvPr>
          <p:cNvSpPr/>
          <p:nvPr/>
        </p:nvSpPr>
        <p:spPr>
          <a:xfrm>
            <a:off x="6372200" y="2996952"/>
            <a:ext cx="1008112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400"/>
              </a:spcAft>
            </a:pPr>
            <a:r>
              <a:rPr lang="cy-GB" dirty="0">
                <a:ea typeface="Times New Roman" panose="02020603050405020304" pitchFamily="18" charset="0"/>
                <a:cs typeface="Times New Roman" panose="02020603050405020304" pitchFamily="18" charset="0"/>
              </a:rPr>
              <a:t>Gên uchaf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</a:pPr>
            <a:r>
              <a:rPr lang="cy-GB" dirty="0">
                <a:ea typeface="Times New Roman" panose="02020603050405020304" pitchFamily="18" charset="0"/>
                <a:cs typeface="Times New Roman" panose="02020603050405020304" pitchFamily="18" charset="0"/>
              </a:rPr>
              <a:t>Gên gwaelod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94791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A29A-EC2C-2745-8FC1-81E1FD03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Cadw ein dannedd yn iach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38D0-13D0-0747-91FA-02DBA1EA3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656184"/>
          </a:xfrm>
        </p:spPr>
        <p:txBody>
          <a:bodyPr/>
          <a:lstStyle/>
          <a:p>
            <a:r>
              <a:rPr lang="cy-GB" dirty="0"/>
              <a:t>Mae’n bwysig gofalu am ein dannedd. Gall eu glanhau’n dda, bwyta bwydydd iach, ac ymweld â’r deintydd yn rheolaidd helpu i gadw ein dannedd a’n deintgig yn iach.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E5C78-E40B-CD42-B7D0-423B24B90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8824" r="13593"/>
          <a:stretch/>
        </p:blipFill>
        <p:spPr bwMode="auto">
          <a:xfrm>
            <a:off x="5796136" y="3140968"/>
            <a:ext cx="2634363" cy="2564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BD0988-6979-6D41-8D01-109EF2A5CC84}"/>
              </a:ext>
            </a:extLst>
          </p:cNvPr>
          <p:cNvSpPr txBox="1">
            <a:spLocks/>
          </p:cNvSpPr>
          <p:nvPr/>
        </p:nvSpPr>
        <p:spPr>
          <a:xfrm>
            <a:off x="791580" y="3429000"/>
            <a:ext cx="514857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solidFill>
                  <a:srgbClr val="E85803"/>
                </a:solidFill>
              </a:rPr>
              <a:t>Gall rhai bwydydd helpu i gadw ein hesgyrn a’n dannedd yn gryf. Allwch chi feddwl am enghreifftiau?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15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151</TotalTime>
  <Words>322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Cam 2: Dannedd</vt:lpstr>
      <vt:lpstr>Amcan dysgu</vt:lpstr>
      <vt:lpstr>Gadewch i ni gynhesu ein hymennydd gyda ras gyfnewid fertigol!</vt:lpstr>
      <vt:lpstr>Archwilio ein dannedd</vt:lpstr>
      <vt:lpstr>Blaenddannedd</vt:lpstr>
      <vt:lpstr>Dannedd llygad</vt:lpstr>
      <vt:lpstr>Cilddannedd</vt:lpstr>
      <vt:lpstr>Plotio map dannedd</vt:lpstr>
      <vt:lpstr>Cadw ein dannedd yn iach</vt:lpstr>
      <vt:lpstr>Calsiwm</vt:lpstr>
      <vt:lpstr>Cynhyrchion llaeth ar gyfer gwên iach!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37</cp:revision>
  <dcterms:created xsi:type="dcterms:W3CDTF">2019-10-23T13:59:40Z</dcterms:created>
  <dcterms:modified xsi:type="dcterms:W3CDTF">2019-12-08T13:44:36Z</dcterms:modified>
</cp:coreProperties>
</file>